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0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78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5A34-27C7-4F9C-9F18-1A06C4627316}" type="datetimeFigureOut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6924B-0A4E-47E5-B4AC-D3801A892F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6924B-0A4E-47E5-B4AC-D3801A892F7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94445E-A246-403C-AE63-9ED51F38F7BF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2F3D-5545-4B17-A3AD-F2C94FE49AC3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C3E5-9C9D-4F69-A936-A8C08BE225B2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43A4ADBA-B02D-40A3-99F6-E111323DA7D7}" type="datetime1">
              <a:rPr lang="en-US" smtClean="0"/>
              <a:pPr algn="r" eaLnBrk="1" latinLnBrk="0" hangingPunct="1"/>
              <a:t>1/31/2022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368039-9CA5-413E-AE6C-3844B996EAC2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E4DF-4DFD-4913-B613-B54F1189DCE4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F6FA-38E2-4906-B570-56DE67B458D2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22E83AA-DDA0-4539-89ED-4C6561FC58F9}" type="datetime1">
              <a:rPr lang="en-US" smtClean="0"/>
              <a:pPr algn="r" eaLnBrk="1" latinLnBrk="0" hangingPunct="1"/>
              <a:t>1/31/2022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4DF-DE4B-497E-BD1A-13E40ED3493B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893C2CBF-AFA0-44D9-9828-ECC148C5BDBC}" type="datetime1">
              <a:rPr lang="en-US" smtClean="0"/>
              <a:pPr algn="r" eaLnBrk="1" latinLnBrk="0" hangingPunct="1"/>
              <a:t>1/31/2022</a:t>
            </a:fld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DE69A27D-9E9F-4B1C-A318-DF6EB6584726}" type="datetime1">
              <a:rPr lang="en-US" smtClean="0"/>
              <a:pPr algn="r" eaLnBrk="1" latinLnBrk="0" hangingPunct="1"/>
              <a:t>1/31/2022</a:t>
            </a:fld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D7A64587-53F8-41C6-BED1-55CEA8FFD696}" type="datetime1">
              <a:rPr lang="en-US" smtClean="0"/>
              <a:pPr algn="r" eaLnBrk="1" latinLnBrk="0" hangingPunct="1"/>
              <a:t>1/31/2022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17859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cs typeface="Arial" panose="020B0604020202020204" pitchFamily="34" charset="0"/>
              </a:rPr>
              <a:t>République Tunisienne</a:t>
            </a:r>
            <a:br>
              <a:rPr lang="fr-FR" sz="20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1"/>
                </a:solidFill>
                <a:cs typeface="Arial" panose="020B0604020202020204" pitchFamily="34" charset="0"/>
              </a:rPr>
              <a:t>Ministère de l’Enseignement supérieur et de la Recherche Scientifique</a:t>
            </a:r>
            <a:br>
              <a:rPr lang="fr-FR" sz="20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1"/>
                </a:solidFill>
                <a:cs typeface="Arial" panose="020B0604020202020204" pitchFamily="34" charset="0"/>
              </a:rPr>
              <a:t>Université de Sfax</a:t>
            </a:r>
            <a:br>
              <a:rPr lang="fr-FR" sz="20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tx1"/>
                </a:solidFill>
                <a:cs typeface="Arial" panose="020B0604020202020204" pitchFamily="34" charset="0"/>
              </a:rPr>
              <a:t>Faculté des sciences de Sfax</a:t>
            </a:r>
            <a:br>
              <a:rPr lang="fr-FR" sz="320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14480" y="2000240"/>
            <a:ext cx="7072362" cy="3643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Projet PAQ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DGSE-FSS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JPO 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11/11/2021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715016"/>
            <a:ext cx="1038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858148" y="5643578"/>
            <a:ext cx="785786" cy="886099"/>
          </a:xfrm>
          <a:prstGeom prst="rect">
            <a:avLst/>
          </a:prstGeom>
        </p:spPr>
      </p:pic>
      <p:sp>
        <p:nvSpPr>
          <p:cNvPr id="68610" name="AutoShape 2" descr="Etablissement d'enseignement supérieur privé | | FACULTÉ DES SCIENCES DE  SFAX - FSS - S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12" name="AutoShape 4" descr="Etablissement d'enseignement supérieur privé | | FACULTÉ DES SCIENCES DE  SFAX - FSS - S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14" name="AutoShape 6" descr="Etablissement d'enseignement supérieur privé | | FACULTÉ DES SCIENCES DE  SFAX - FSS - S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16" name="AutoShape 8" descr="data:image/jpeg;base64,/9j/4AAQSkZJRgABAQAAAQABAAD/2wCEAAoHCBUVFRgWFhUSFBgYGBgSGRgZFRgcGhocGBgZGhgYGhgcIS8lHh4rHxgaJjgmKy8xNTU1GiQ7QDs2Py40NTEBDAwMEA8QHxISHjYnJCw0NDQ0NDQ0NDQ0NDQ0NDQ0NDQ0NDQxNDQ0NDQ0NDQ0NDQ0NDQ0NDQ1NDQ0NDQ0NDQ0NP/AABEIALgBEQMBIgACEQEDEQH/xAAbAAEAAgMBAQAAAAAAAAAAAAAABAUCAwYBB//EAD4QAAIBAgQDBQUFBgUFAAAAAAECAAMRBBIhMQVBUQYTImFxMkKBkaEUUpKxwWJygrLR8AcjM8LhFSRDU/H/xAAYAQEBAQEBAAAAAAAAAAAAAAAAAgEDBP/EACERAQEAAgMBAAIDAQAAAAAAAAABAhESITEDQVETMnEi/9oADAMBAAIRAxEAPwD7NERAREQEREBERAREQEREBERA8iezEuOojY9ia+9HWO9HWTuftum2JgHHUTKbtj2IiaEREBERAREQEREBERAREQEREBERAREQEREBERAREQE8iaHq9PnJuUnrZNtjOBvNTVjykVsSocIxszKXAN7EAgHxbXuRpMOIcSpUAO8axPsqAS7agWVV1Y6jac7la3USiSdyYySkHaakGZaivhzlDp3wsalyw8KKS2hGo312k7s/inq4em9QEOV8XhK3YEgkKdQDa/xma/bU7LMapCqWOygsdCdALnQTnKWIxL4uqUztSpM9MDOgplhSQopHtFs5NydBKvB4vGZMUjUsTXdkCaVKbJTd0YkKM/hXxjQXIAF44m3Y4LELVppUS+V1DrcWNjsSPSbxcbGcdjONPSREVcTQRKYRr4Zi+ZQApDMMmXrqN95NxPF2q4RAtSmtesVoXo1QwRmPjdWU6BVVm16RxHTrWI31m1XBlF2dqu9NnYko7nuQdxTUBFYsfazZc/8AFLCniUZmRXUshysoOoNgdR6EfObMsozUWESOlW283gzpMpWWaZRESmEREBERAREQEREBERAREQEREBERAREQPIJiRqr30G0nK6jZNlSpf0nM8R4qlTLSV6uHqMwekzLZSV9jPf2Vdgy5TYmx8pdcSxYo02c3JA0CjMeQLZRqQtwTbkJyf2Y8TZWKBAg7qrXVy1N8rXAoLsxvc52HhuRqRcc5N91TLimLXEtTApmrXValJ8KylhTdgB3jMbKmUjRzurG2pljR7N1aopnE1r90uVFpXU+zlLNWPjYkdLDWdGqKik3A0GZ2IucoAuzczYbmaDiHf2RkX7zDxH91DsPNvlK0xCwnAsPh371SwADKqtUuiZypcrm5kqCbn85Mw1VVXKvfVBckE5jfMSfaa1xrpPUw6g3sWb7zHMfmdvQWE3ZYNNS1bCy0bA3NsygG++gvPKL5BlWiFGpsjJbXc20m/LGWDTD7YvvLUX+EsPjlvIlThGGqkuqU87K1PvKeUOA6lW8a87Eyblmqph1JuRY/eBIb8Q1g018Rz0qDfZ6YZ1UKiaAaWA3IvYa2vra057s9i2q1atatVRRQXurOiUqgBszvVUm6C/hGtjlvOkWs6e1eovUAZx6qNG+Fj5GVPFeBDFvmJTKV8FRRZ0YEeFhtUQkXKttYC3RoW+IxlNE7x3RU0OcsMtmtlN/O4+c3035jUHWci2JIrf8AfkDuFFSkiIxp1MvtVwBcsy6eD3N9d5e8P4wlYgIlezLnDtSZUK8iGbQ38pGteNXKm4mUjq1j5c/6yQDOuN2mx7ERKYREQEREBERAREQEREBERAREQERPDA1Vntp1mpRDG5vK/ifGKdAhWuXYDKo3JLqij4s30PScLeWSrZjN1U8Zw96LJiS7VFDmhVpI4YswKhfB79rAg2BB9Ze4C1OhTzKtPKiAoo0U2F1UDfXSTKbAi4II6g6dJCB7xs/uqSEHU7F/zA8tecuD0IznM4tzVOS+bdW+g5dTuDi5B05X5bf8zJRMLat6/wC0SbdNjOobDa/ICEYEfmOk8ZDYX5C23p/SayDra2otqPX+sm5arddM0qgm1rA7HrPalTLyJO9h06zWV0HkQfkY1uSbchp5TOfRpuzC176b3mtKl+RB3sekwsbW0te+2u956Qbgi2l9x1m8+zT2pUA8z0H69JExVXuxnT2mtdOT+vRgPe+ckhbA/E/OU+IYubnpYeQk36VUxlSeJomJwzModmUNUTLpUSogJUL0a4tbY35gyu7HLWXMCpFEqreJGTLWP+oKSN4u7JufFaxva4MUK5ovn1ymwqL+yNmA+8v1Fx0l/jcUERn9qyllF/bspbKp6kA2lTLcTlOKTM6TcvlK3hXFaeJUtTbMFIH4lDKfkfmDJ569JsurtMsym4lRMQbzKd0kREBERAREQEREBERAREQEREDya6zWH0myaK51AkZXUbPWtZx/EeDHGYwOrK1JEp+MNcXu2i23P5XEtu0PF+5VkXwuyh0J1VrMA6+oHLo0pOwtSgavgpkVDSzOwY5EzOWyKt7DfU7k+k54ozuNvGuuxKhVWknhzeDTkijxEfCwv1YTaq8hoBpaar5qjn7tqY+QZvqR+Gb1Et0jICQ6qvmOVgBcaEfsjnJoE0e83qP5VkfTxWLAZ7EFh5WUfC80VA6i5dRr90fD4+UlTnq/GUbHLhiwGRCR0NQhTb1CH6mcbbYW6nSVjMVXRcwBcX9lUzP+EbfEyFW4ji1pmqqLUS98iIc+UEhuftC21vKW+P4lh8OAa9WnRDXsXYC9rXt85wvazt4q1Xw9NMypYOxYoSxUkKPCdNtb7xjLZ4nddjw/iIrjwVkJsGy5RmAPUbgybkqffX8InxPDcccV++FkclGXLbKSSAM1trjwnlfcT7Zw3GLWpJVXZ1DgdL7j4HSVljxVjlb68ZKtvbX8IkZBYqfSWTbH0lcV0HoJkXKkcUpBkzc1/IyDwxFqU6mGfUKAV6hWJK281YEemWWCNmRh1Uj42lNh6mStTbq3dn0ewA/GElW6yl/bOO8bEPgmEXAV6i1KlNUdUCG+7GplCldwbuPn5TtJwHbOulOux7pVqlEenWte5U2CkbG17i+oIHK06Ds3xZqwyWvkUZ3PNmY2A9FGvrLrz4ZYy8Z+HRUDpbpNsj0z4vUSTOmN6XSIiWwiIgIiICIiAiIgIiICIiB5I1X2vlJMjVNzOf08Vj65XtygZEGSpfxlaigFUawsr87NsLcwJJ7D8NSlhw6ipmqaszqFYhSQtlucq7kDfXWU3berVSoi5j3TstQHXwugIZQeQIsbf8zpeylZmwyM2/iC/uqcq/QScfXL/nLPzuJeD1W/3mZ/xMSPoRJKyNgfYT9xfyElLKdmQkc+03qP5VkgSO3tN6j+VZH08MfSfDuM4LGPj8UorrSJrNa2+W4KC4G4QpPuJM+YdtMC6YxqyKSr0xWtzOQBHYDc5f8ALv5P0nOb1eLPpvjuNfDezWIcjv8AHVKuuzZ2+jN5zRiOC4ivTdx3SKrMl+/BLZGKubhbaEHne4knhmOWuHQNkLrTqBxuhU+0uvVRpLrGOq08ikAFlSwFtXcXNvO5Pzngy+n0xvc3d/5pzx+u52+eY3slWpqHOIZWIF0K3IJ924ax+E+p/wCG6MOH0c7ZjdyGt7pdrTle1OKzIURO8qsUVVG6lzZNeRJsB/xPovCMGKFGnRH/AI0VD6gan4m89Xyzzzw3kr5W3dqW2x9JCI0HoPyk5tjIJ2Hp+k6R3j3DvY2lLjwQrkbqCw9U8Q+oEtVaxlbjNm9G/IzMr1FSdpXa7AJXw7Oab1GRe8QIyq9iBmyltDprY6Gw23kXsQGVXXIqqCt3LeOo/iDZl90CwAHPU85Z8UDfYmKEhhSVhbfRQSLeYvpOT7F0KlTEFgW7lG71vumpkyqL8yAb+U7PJlZjlNTuvoi7j1kiRhuPUSTOmC69iIlsIiICIiAiIgIiICIiAiIgeSPVHi+UkTTVGo9LSM5uNjjO39UqlMZ7JdlqU7A5g6nIx5rZk0YdTLDsNxRa2HAtlNNjTI8rkrbysbfwyP2k4BVrMHRg663pu2gJtco1tNtjpKns1X+xO9NkZs9QhyhDCiqICrPrc3LMP4DzsDznTleX8m/w6rC45FXKSboWQix3Riv6SQMenIMfhKXGoFrPbVXC1lPI5lytb4rf+KbaRnO/TKXT1zGWbW4xt9l+ZmKVGOc2G/6CREMlYc+FvU/yibcrZ2cZG2mt7FrdQOXqesru0+BepSFSj/r0G7+l0YgWak37LrdT6g8pY0joPQflN6vOuGtOdfJ+09PDjCJxLCK1PMSj01Ois+6uvu5XWxA63lDw7jzviMPQfRXrUAzg62qKPCLiwtn38pL7aVWwtTG4QC9LEtSxKLyQswZyPU5h8FnJ8QXx87pbXqVRAP78pOUxvsP4pfw+wdl8NSxGIetSUDC4Z2SkSSTWrkWfEMx1bKpKL+8Z2dVb+R5H++UrezPD1w2Eo0VFsiKW82bxOfixMsHMq61ok14wDkg6eX9ZFbYeklU/ZPq35mQi2g9BOO3WNVRrGV2PbwPbcqQPUiw+pEm1TI9JM9Smn7Yc+ieM/C4UfGRe7IvybWPaTF/Z8JUYbhO7XW2rDID+vwnJ9gsUGrsxLKO77tUBOTMztUdwuw0Uan/7Y9sOJCor0Angsf8ANzCwqo1MrTC7tfMb6flM+Edk8rK1R1KpYimmbXmM5IBt+zad3hvK5yzx167j1kqRqY8Ukzph46UiIlsIiICIiAiIgIiICIiAiIgeTXWGnprNkGZZuCHWphlKtswsdSN/Maj1nyvtIiUKxtXqs/s2dHDZdspdtHW3Mbz6va2nSQ+K4Z6lNkR1pubZXKK+XUXIVtL2vOKfphcpqOdwjrUwdOqrFjRzKxysvgJ8WjDkArc/ZMkUmlxwvAmirJnLpe6gjVc3tr0sWuQOV7SlxGG7l8nuG5pny5ofNfqLdDOec/L0fK6nGpqNJuG9lvU/yiVaPLPBHwN6n8hJ2vKPaTaD0H5TeryCj6D0E9rYpURndgioC7MToANSTOuOSbHzD/FkD7UnXuVv8Ha04lqtwWOpuSfOzH+kndqeOfasS9XUISFQH3aaezfzOp/ilmOzL2pU7WqVsJ9opg86iuXan6lG+YE2ql1NPtmHxAdEdTcMqsPQgEQ7z5//AIZ9ow9P7HUJFSlmCBtCyA+x+8m1t7W6Gdw7zLUSJVH2fxfmZXM2kn4f2PxfmZVO85WqxnbCo0kcFQAVK7XtYomhJyqbuQBqbsLeeQSEtJqrCmptfV2HuLsT+8dQPPXkZ0bUiEKJZCEyIbXC6WU2520m4T8s+l61HyMOlSvlJxLi+gSldr+9ZGYEG/M6+Qn1XhGDSlSVURkHtEPbOSdyxBPi+M0cK4U1AtavUemVVVpsFsrDVmDAZiWJJNyd5aGdXm+fzuNu7tsojczbMVWwtMp2k1F17ERNYREQEREBERAREQEREBERAREQNNVef92muSZHZbHy5TnlNdqlRcbjkpAFrkscqIBd3bfKqjUm2vlzivRSuljqrAMrDQg7qyk7Ga8ZggxzqtMP4QWZC5yqSwsARrex85X8LxtQKxdalVvbawVQikXRApscxSzleWe3SQ1DqI9Nsj7+6wHhcdR0PVeXprNzcU7pLZC17m99AbAay8qU0qpZgHVtefwI5gj5iU2J4ZUTVb1U+Gceo2cemvkZyyxsu46TOWaqrbiz+7lA5aXPxnOdoKGKxjd21RKeHBBsNXc73YCwAHIH1nUgI3uqSN9LEeo3E9+y0z7v1MyZLscHT7IIKqf+pLMbm71Xvc5zawQWGg850XFUeo1KoreOg4dCTbQ+F08rqT8QJd/Y06H8Rj7GnQ/iM3mzi5bjfA0xDiqrNRrqQwqJoSRsWA3PnvLnBY+uqKKjo7gWZgtgT1tJ/wBkTofmZi9Omu6qPX9Osy5K4t1HjpVcuQE9Qeu+k8XM7BEF2IvY7KD7znkPqeU34Thrv7vdJ94qA5H7KcvVvkZeYTCJTXKosNydyx6seZmzG31GWUn9WGAwa0lyjxEnMzHdm6+Q5AchMvtaZxTuC1i1rjS1tDzBs1/QTVieIorhCwDNm8Wlltbe+7XYeEa89pWUMM1cAVqWHLK5zVFVb3Q2ZWpm5GYXtZjoQdNBOrk6CZ0hfX5TVRpAAIoyqoAAHIDYSWBKxx3dstexETqkiIgIiICIiAiIgIiICIiAiIgIiICYst5lECMy29Osg4vDNZ3psVdlOnhyswFlYgjcDTlsLy1IvNLIRtqJyyx14qVRUCyOlOmuTS5RiCct7vWqEE+Nj4V1uSWJvawm4XiiOcpujXKhWsMxUkHI2zagjQ8jN9bDq2uzAEBxbMtxbQ/HnINPhpFRNjTRBTRRawA1bMpBuSwQ3B9z1vLU3EYNH9tFYjZtmHow1HwMhVOCj3Kjr5EBh9bH6zXisewqOVdQEyJkIBLuxu4HvCylQCNL3vtMsBxdnZFKAZwWUhiPCDvlcC5sVJAvo17xcZfWy2eNZ4PU5Oh9UYf7jA4RU5vTH8DH9RLCtxBEYqQ5IyjRb+JtVQW1uZg3E0GhSoD4RlKa+JmVedtSpk8Mf0rnkjpwQe/UdvJVVR+p+sm4fAU0N1UZvvHxN+Jrm3lItfjdNFdrMe7JDrazKAGs1jupK2uNL+hmrH4muuUEomcsgKjNlbLmXMWIFhle5trYW6TZjJ4m231aV6youZ2CgWFyepsB6km1ucr14upqhADltuVcG41YFSBkygqSW3DAjYzzAv39J0YE+5nDlw1xcMrlVNwfLQgTOlw7N4q+So9kvZSFGQMBoTrfO+/W1tJqWqvwoswAZghY1Scy3ViSwKeG98xuCW2uLWNpbInIfE/qfOeohPkP72m9VA2lTG0tEWwmU9idUkREBERAREQEREBERAREQEREBERAREQEREBERA1NTB8jNZQjzkieybjK3aDUpq3tKDcFdRyO4vI1PhyKysufw6qpdioIUqCAxNrKxFhp9JakTE0h0k8K3aoxPDM9QVM5Vk1SyjTbRvvLvodszWPTCvwpnJLVAxOS/wDli3gcuosTtra0ue6Hn847oefzmcabVX/SUIAfxFXLqbBbXIJXT3TbVToZtp4Ckuyg7WzFmtbYLmJygX2EsRSHSZAWmzGs20BWPl6/0ma0x6mbp5KmMht7ERKYREQEREBERAREQEREBERA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8617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572140"/>
            <a:ext cx="1540403" cy="1038220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cs typeface="Arial" panose="020B0604020202020204" pitchFamily="34" charset="0"/>
              </a:rPr>
              <a:t>Objectifs Spécifiques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4000504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14546" y="1500174"/>
            <a:ext cx="650085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400" dirty="0">
                <a:latin typeface="Calibri" pitchFamily="34" charset="0"/>
                <a:cs typeface="Calibri" pitchFamily="34" charset="0"/>
              </a:rPr>
              <a:t>4-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Développer une recherche appliquée innovante entrepreneuriale </a:t>
            </a:r>
            <a:endParaRPr lang="fr-F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85984" y="3071810"/>
            <a:ext cx="6429420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400" dirty="0">
                <a:latin typeface="Calibri" pitchFamily="34" charset="0"/>
                <a:cs typeface="Calibri" pitchFamily="34" charset="0"/>
              </a:rPr>
              <a:t>5-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Créer un environnement de vie créatif et innovant  </a:t>
            </a:r>
            <a:endParaRPr lang="fr-F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4" descr="Enjeux Png 4 » PNG Image #1861347 - PNG Images - PNG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"/>
            <a:ext cx="2000240" cy="200024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72074"/>
            <a:ext cx="1214446" cy="11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7500959" y="5072074"/>
            <a:ext cx="1206358" cy="1199246"/>
          </a:xfrm>
          <a:prstGeom prst="rect">
            <a:avLst/>
          </a:prstGeom>
        </p:spPr>
      </p:pic>
      <p:pic>
        <p:nvPicPr>
          <p:cNvPr id="11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00636"/>
            <a:ext cx="1752388" cy="1181096"/>
          </a:xfrm>
          <a:prstGeom prst="rect">
            <a:avLst/>
          </a:prstGeom>
          <a:noFill/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3"/>
                </a:solidFill>
              </a:rPr>
              <a:t>Allocation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357158" y="1500176"/>
          <a:ext cx="8358248" cy="41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56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Tranches</a:t>
                      </a:r>
                      <a:endParaRPr lang="fr-FR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Montant des subventions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fr-FR" sz="2000" b="1" i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(milliers de dinars tunisiens)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(milliers de dinars tunisiens)</a:t>
                      </a:r>
                      <a:endParaRPr lang="fr-FR" sz="2000" b="1" i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Subventions du PAQ (BIRD)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Apport de l’établissement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Tranche 1</a:t>
                      </a:r>
                      <a:endParaRPr lang="fr-FR" sz="20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425,500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9,000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434,500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Tranche 2</a:t>
                      </a:r>
                      <a:endParaRPr lang="fr-FR" sz="20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231,000</a:t>
                      </a:r>
                      <a:endParaRPr lang="fr-FR" sz="2000" b="1" i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4,500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235,500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656,500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13,500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670,000</a:t>
                      </a:r>
                      <a:endParaRPr lang="fr-FR" sz="2000" b="1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28950"/>
            <a:ext cx="1138689" cy="10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Universite-de-Sfax.png"/>
          <p:cNvPicPr>
            <a:picLocks noChangeAspect="1"/>
          </p:cNvPicPr>
          <p:nvPr/>
        </p:nvPicPr>
        <p:blipFill>
          <a:blip r:embed="rId3" cstate="print"/>
          <a:srcRect l="9406" t="3442" r="7641" b="5166"/>
          <a:stretch>
            <a:fillRect/>
          </a:stretch>
        </p:blipFill>
        <p:spPr>
          <a:xfrm>
            <a:off x="7429521" y="5733562"/>
            <a:ext cx="1131105" cy="1124437"/>
          </a:xfrm>
          <a:prstGeom prst="rect">
            <a:avLst/>
          </a:prstGeom>
        </p:spPr>
      </p:pic>
      <p:pic>
        <p:nvPicPr>
          <p:cNvPr id="7" name="Picture 9" descr="C:\Users\hp\Desktop\logo 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660992"/>
            <a:ext cx="1643074" cy="1107419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0715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800" dirty="0">
                <a:solidFill>
                  <a:schemeClr val="accent3"/>
                </a:solidFill>
              </a:rPr>
              <a:t>Renforcer le système de mangement de la Qualité pour l’accréditation des formations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285852" y="1714488"/>
            <a:ext cx="7358082" cy="3643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785926"/>
            <a:ext cx="66437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i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Résultat 1-1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Equipement de  6 salles pour l’appuie à la pédagogie numérique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Activités clés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A1.1-1 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Mise en place de dispositifs numériques innovants.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A1.1-2 : Création d’une plateforme digitale d’enseignement à distance-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A1.1-3 Sécurisation des locaux dédiés à l’appuie pédagogique.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425179"/>
            <a:ext cx="1546311" cy="143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572397" y="5500702"/>
            <a:ext cx="1285884" cy="1357298"/>
          </a:xfrm>
          <a:prstGeom prst="rect">
            <a:avLst/>
          </a:prstGeom>
        </p:spPr>
      </p:pic>
      <p:pic>
        <p:nvPicPr>
          <p:cNvPr id="9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57827"/>
            <a:ext cx="1973948" cy="1500174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0715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800" dirty="0">
                <a:solidFill>
                  <a:schemeClr val="accent3"/>
                </a:solidFill>
              </a:rPr>
              <a:t>Renforcer le système de mangement de la Qualité pour l’accréditation des formations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357290" y="1714488"/>
            <a:ext cx="7215238" cy="3929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785926"/>
            <a:ext cx="664373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i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 1-2</a:t>
            </a: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fr-FR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Mise à niveau du réseau informatique de la faculté</a:t>
            </a:r>
          </a:p>
          <a:p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A1.2-1 : </a:t>
            </a:r>
            <a:r>
              <a:rPr lang="fr-FR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Spécification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 des besoins techniques des activités pédagogiques liées à l’informatique au sein de la faculté.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A1.2-2 : Audit réseau et sécurité du réseau informatique de la faculté.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A1.2-3 : Contrat de maintenance matérielle et logicielle (licences des logiciels utilisés).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822" y="5617924"/>
            <a:ext cx="1403433" cy="130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717989" y="5572140"/>
            <a:ext cx="1140291" cy="1285860"/>
          </a:xfrm>
          <a:prstGeom prst="rect">
            <a:avLst/>
          </a:prstGeom>
        </p:spPr>
      </p:pic>
      <p:pic>
        <p:nvPicPr>
          <p:cNvPr id="9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572139"/>
            <a:ext cx="1691952" cy="1285861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0715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800" dirty="0">
                <a:solidFill>
                  <a:schemeClr val="accent3"/>
                </a:solidFill>
              </a:rPr>
              <a:t>Renforcer le système de mangement de la Qualité pour l’accréditation des formations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71538" y="1714488"/>
            <a:ext cx="7358082" cy="45005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785926"/>
            <a:ext cx="664373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1-3 </a:t>
            </a:r>
            <a:r>
              <a:rPr lang="fr-FR" sz="2000" b="1" i="1" dirty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e-Administration : La digitalisation des services administratifs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A1.3-1 : Gestion électronique des textes juridiques.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A1.3-2 : Digitalisation du service de dépôt de thèse de doctorat  offert par l’école doctorale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A1.3-3 : Digitalisation des services  offerts par le service scolarité en faveur des étudiants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A1.3-4: Digitalisation du service de demande de stage offert par la direction des stages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A1.3-5: Digitalisation du système de gestion budgétaire offert par le service finance : bilan financier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5929330"/>
            <a:ext cx="100222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8130389" y="714356"/>
            <a:ext cx="1013611" cy="1143008"/>
          </a:xfrm>
          <a:prstGeom prst="rect">
            <a:avLst/>
          </a:prstGeom>
        </p:spPr>
      </p:pic>
      <p:pic>
        <p:nvPicPr>
          <p:cNvPr id="9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28" cy="1085814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0715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800" dirty="0">
                <a:solidFill>
                  <a:schemeClr val="accent3"/>
                </a:solidFill>
              </a:rPr>
              <a:t>Renforcer le système de mangement de la Qualité pour l’accréditation des formations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142976" y="1785926"/>
            <a:ext cx="7358082" cy="3643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785926"/>
            <a:ext cx="66437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 1-4 : </a:t>
            </a: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Mise en place d’une cellule d’insertion professionnelle (CIP) </a:t>
            </a:r>
          </a:p>
          <a:p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A1.4-1 : Accompagnement des étudiants dans la construction de leur projet professionnel.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A1.4-2 : Gestion complète des offres d’emplois. 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A1.4-3 : création d’un centre d’appel pour suivie de nos diplômés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A1.4-4: Organisation de Journées d’informations …..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822" y="5551728"/>
            <a:ext cx="1474872" cy="13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717989" y="5441235"/>
            <a:ext cx="1256377" cy="1416765"/>
          </a:xfrm>
          <a:prstGeom prst="rect">
            <a:avLst/>
          </a:prstGeom>
        </p:spPr>
      </p:pic>
      <p:pic>
        <p:nvPicPr>
          <p:cNvPr id="9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0702"/>
            <a:ext cx="1785949" cy="1357298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0715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800" dirty="0">
                <a:solidFill>
                  <a:schemeClr val="accent3"/>
                </a:solidFill>
              </a:rPr>
              <a:t>Renforcer le système de mangement de la Qualité pour l’accréditation des formations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142976" y="1785926"/>
            <a:ext cx="7358082" cy="3643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785926"/>
            <a:ext cx="66437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1-5 :</a:t>
            </a: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Réaliser l’adéquation entre le besoin socio-économique et l’offre de formation :</a:t>
            </a:r>
          </a:p>
          <a:p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A1.5-1 : Création d’un outil d’interfaçage entre les compétences de la FSS et les entreprises.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A1.5-2 : Renforcement de l’esprit entrepreneurial chez les enseignants et les étudiants.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A1.5-3 : Création d’un Bureau de Partenariat Professionnel pour établir un dialogue permanent avec les PI.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557569"/>
            <a:ext cx="1403435" cy="1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621225" y="5511787"/>
            <a:ext cx="1140291" cy="1285860"/>
          </a:xfrm>
          <a:prstGeom prst="rect">
            <a:avLst/>
          </a:prstGeom>
        </p:spPr>
      </p:pic>
      <p:pic>
        <p:nvPicPr>
          <p:cNvPr id="9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9616"/>
            <a:ext cx="1800537" cy="1368384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0715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800" dirty="0">
                <a:solidFill>
                  <a:schemeClr val="accent3"/>
                </a:solidFill>
              </a:rPr>
              <a:t>Renforcer le système de mangement de la Qualité pour l’accréditation des formations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00100" y="1857364"/>
            <a:ext cx="7358082" cy="3643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785926"/>
            <a:ext cx="66437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1-6 :</a:t>
            </a: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Amélioration des méthodes pédagogiques afin de rendre la formation plus attractive :</a:t>
            </a:r>
          </a:p>
          <a:p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A1.6-1 :réhabiliter les contenus des cours pour être des cours à objectifs motivants pour l’étudiant.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A1.6-2 : incorporer les techniques audiovisuelles et les interfaces modernes  dans les pratiques d’enseignements.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A1.6-3 : diversifier les environnements d’apprentissage  </a:t>
            </a:r>
          </a:p>
        </p:txBody>
      </p:sp>
      <p:pic>
        <p:nvPicPr>
          <p:cNvPr id="7" name="Picture 2" descr="Amélioration des Performances - Rentabilité - Consult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643578"/>
            <a:ext cx="6357981" cy="928693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17</a:t>
            </a:fld>
            <a:endParaRPr kumimoji="0"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57569"/>
            <a:ext cx="1403435" cy="1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7786710" y="5572140"/>
            <a:ext cx="1140291" cy="1285860"/>
          </a:xfrm>
          <a:prstGeom prst="rect">
            <a:avLst/>
          </a:prstGeom>
        </p:spPr>
      </p:pic>
      <p:pic>
        <p:nvPicPr>
          <p:cNvPr id="11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1500167" cy="136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4287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400" dirty="0"/>
              <a:t> </a:t>
            </a:r>
            <a:r>
              <a:rPr lang="fr-FR" sz="2700" dirty="0">
                <a:solidFill>
                  <a:schemeClr val="accent3"/>
                </a:solidFill>
              </a:rPr>
              <a:t>Générer des ressources propres pour améliorer l’autonomie de la FSS</a:t>
            </a:r>
            <a:br>
              <a:rPr lang="fr-FR" sz="24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71538" y="1714488"/>
            <a:ext cx="7358082" cy="3643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785926"/>
            <a:ext cx="66437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2.1:</a:t>
            </a: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Création d’opportunités d’autofinancement pour la faculté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  <a:p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A2.1-1: Mise en place de formations payantes dans les domaines de technologies avancées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A2.1-2: Mise en place de plateforme de location temporaire de ressources informatiques</a:t>
            </a:r>
          </a:p>
          <a:p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Amélioration des Performances - Rentabilité - Consult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643578"/>
            <a:ext cx="6286544" cy="121442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557569"/>
            <a:ext cx="1403435" cy="1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8003709" y="5572140"/>
            <a:ext cx="1140291" cy="1285860"/>
          </a:xfrm>
          <a:prstGeom prst="rect">
            <a:avLst/>
          </a:prstGeom>
        </p:spPr>
      </p:pic>
      <p:pic>
        <p:nvPicPr>
          <p:cNvPr id="10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73948" cy="1500174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4287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400" dirty="0"/>
              <a:t> </a:t>
            </a:r>
            <a:r>
              <a:rPr lang="fr-FR" sz="2700" dirty="0">
                <a:solidFill>
                  <a:schemeClr val="accent3"/>
                </a:solidFill>
              </a:rPr>
              <a:t>Générer des ressources propres pour améliorer l’autonomie de la FSS</a:t>
            </a:r>
            <a:br>
              <a:rPr lang="fr-FR" sz="24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00100" y="1785926"/>
            <a:ext cx="7358082" cy="3643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928794" y="2000240"/>
            <a:ext cx="66437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 2-2 :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Renforcement des services offerts par la Faculté en lien avec son environnement intérieur et  extérieur.</a:t>
            </a: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A2.2-1 : Aménagement d’un bureau pour la conception des 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projets européens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A2.2-2 : Attirer les 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étudiants étrangers</a:t>
            </a:r>
          </a:p>
        </p:txBody>
      </p:sp>
      <p:pic>
        <p:nvPicPr>
          <p:cNvPr id="7" name="Picture 2" descr="Amélioration des Performances - Rentabilité - Consult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572116"/>
            <a:ext cx="6000760" cy="128588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557569"/>
            <a:ext cx="1403435" cy="1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7717989" y="5572140"/>
            <a:ext cx="1140291" cy="1285860"/>
          </a:xfrm>
          <a:prstGeom prst="rect">
            <a:avLst/>
          </a:prstGeom>
        </p:spPr>
      </p:pic>
      <p:pic>
        <p:nvPicPr>
          <p:cNvPr id="10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290"/>
            <a:ext cx="1857356" cy="1411566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cs typeface="Arial" panose="020B0604020202020204" pitchFamily="34" charset="0"/>
              </a:rPr>
              <a:t>Contexte général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Assises Nationales de l’Enseignement Supérieur et de la Recherche Scientif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1832107"/>
          </a:xfrm>
          <a:prstGeom prst="rect">
            <a:avLst/>
          </a:prstGeom>
          <a:noFill/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5400000">
            <a:off x="5223512" y="3063240"/>
            <a:ext cx="818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500298" y="3857628"/>
            <a:ext cx="6072230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Projet de modernisation de l’Enseignement Supérieur en Soutien à l’Employabilité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 «</a:t>
            </a:r>
            <a:r>
              <a:rPr lang="fr-FR" sz="2400" b="1" dirty="0" err="1">
                <a:solidFill>
                  <a:srgbClr val="002060"/>
                </a:solidFill>
              </a:rPr>
              <a:t>PromESsE</a:t>
            </a:r>
            <a:r>
              <a:rPr lang="fr-FR" sz="2400" b="1" dirty="0">
                <a:solidFill>
                  <a:srgbClr val="002060"/>
                </a:solidFill>
              </a:rPr>
              <a:t>» </a:t>
            </a:r>
          </a:p>
          <a:p>
            <a:pPr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6562" name="AutoShape 2" descr="Etablissement d'enseignement supérieur privé | | FACULTÉ DES SCIENCES DE  SFAX - FSS - S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895975"/>
            <a:ext cx="1038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8001024" y="5891307"/>
            <a:ext cx="857256" cy="966693"/>
          </a:xfrm>
          <a:prstGeom prst="rect">
            <a:avLst/>
          </a:prstGeom>
        </p:spPr>
      </p:pic>
      <p:pic>
        <p:nvPicPr>
          <p:cNvPr id="11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819780"/>
            <a:ext cx="1540403" cy="1038220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4287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3"/>
                </a:solidFill>
              </a:rPr>
              <a:t>Moderniser les cursus pour une meilleure employabilité</a:t>
            </a:r>
            <a:br>
              <a:rPr lang="fr-FR" sz="24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71538" y="2143116"/>
            <a:ext cx="7358114" cy="3000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643050"/>
            <a:ext cx="69294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000" b="1" i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i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3-1 </a:t>
            </a:r>
            <a:r>
              <a:rPr lang="fr-FR" sz="2000" b="1" i="1" dirty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Equiper une salle pilote de prototypage en nanotechnologie (Maker 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space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) </a:t>
            </a: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A3.1-1 : Acquérir des moyens de synthèses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A3.1-2 : Acquérir des  moyens de caractérisations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A3.1-3 : Acquérir des   moyens de prototypage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A3.1-4: Aménagement d’un laboratoire selon les normes ISO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822" y="5617922"/>
            <a:ext cx="1403435" cy="1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717989" y="5572140"/>
            <a:ext cx="1140291" cy="1285860"/>
          </a:xfrm>
          <a:prstGeom prst="rect">
            <a:avLst/>
          </a:prstGeom>
        </p:spPr>
      </p:pic>
      <p:pic>
        <p:nvPicPr>
          <p:cNvPr id="9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1973948" cy="1500174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4287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/>
              <a:t>Objectif spécifique : 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3"/>
                </a:solidFill>
              </a:rPr>
              <a:t>Moderniser les cursus pour une meilleure employabilité</a:t>
            </a:r>
            <a:br>
              <a:rPr lang="fr-FR" sz="24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357826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00100" y="2285992"/>
            <a:ext cx="7715304" cy="3000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643050"/>
            <a:ext cx="692948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000" b="1" i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i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3-2</a:t>
            </a: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Mise en place d’un Datacenter</a:t>
            </a: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A3.2-1: Conception d’un Datacenter évolutif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A3.2-2: Aménagement d’un local pour héberger le Datacenter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A3.2-3: Mise en œuvre du Datacenter conçu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A3.2-4: Attribution et gestion des comptes pour les étudiants pour le suivi de leur cours.</a:t>
            </a:r>
          </a:p>
          <a:p>
            <a:br>
              <a:rPr lang="fr-FR" sz="2000" b="1" dirty="0"/>
            </a:br>
            <a:endParaRPr lang="fr-F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557569"/>
            <a:ext cx="1403435" cy="1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692663" y="5511787"/>
            <a:ext cx="1140291" cy="1285860"/>
          </a:xfrm>
          <a:prstGeom prst="rect">
            <a:avLst/>
          </a:prstGeom>
        </p:spPr>
      </p:pic>
      <p:pic>
        <p:nvPicPr>
          <p:cNvPr id="9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1973948" cy="1500174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428760"/>
          </a:xfrm>
        </p:spPr>
        <p:txBody>
          <a:bodyPr>
            <a:normAutofit/>
          </a:bodyPr>
          <a:lstStyle/>
          <a:p>
            <a:r>
              <a:rPr lang="fr-FR" sz="2800" dirty="0"/>
              <a:t>Objectif spécifique : </a:t>
            </a:r>
            <a:r>
              <a:rPr lang="fr-FR" sz="2400" dirty="0">
                <a:solidFill>
                  <a:schemeClr val="accent3"/>
                </a:solidFill>
                <a:cs typeface="Calibri" pitchFamily="34" charset="0"/>
              </a:rPr>
              <a:t>Développer une recherche appliquée innovante entrepreneuriale.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357290" y="1928802"/>
            <a:ext cx="7358114" cy="37147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500174"/>
            <a:ext cx="6929486" cy="48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000" b="1" i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i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4-1 </a:t>
            </a:r>
            <a:r>
              <a:rPr lang="fr-FR" sz="2000" b="1" i="1" dirty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Design du concours.</a:t>
            </a:r>
          </a:p>
          <a:p>
            <a:endParaRPr lang="fr-FR" sz="2000" b="1" dirty="0"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</a:t>
            </a: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A4.1-1 : Définir les objectifs du concours et la récompense : Définir un comité de pilotage du concours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A4.1-2 : Produire les règles de participation au concours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A4.1-3 : Définir les participants éligibles, préparer et imprimer  un guide pratique pour le concours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A4.1-4 :  Définir les clauses de propriétés intellectuelles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-Organiser un séminaire sur la propriété intellectuelle</a:t>
            </a:r>
          </a:p>
          <a:p>
            <a:br>
              <a:rPr lang="fr-FR" sz="2000" b="1" dirty="0"/>
            </a:br>
            <a:endParaRPr lang="fr-F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Sécurité sanitaire des aliments : quels sont les nouveaux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85860"/>
            <a:ext cx="1284974" cy="207170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7" y="5732687"/>
            <a:ext cx="1214446" cy="11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7929586" y="5778955"/>
            <a:ext cx="903368" cy="1018691"/>
          </a:xfrm>
          <a:prstGeom prst="rect">
            <a:avLst/>
          </a:prstGeom>
        </p:spPr>
      </p:pic>
      <p:pic>
        <p:nvPicPr>
          <p:cNvPr id="10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16"/>
            <a:ext cx="1503953" cy="1142984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428760"/>
          </a:xfrm>
        </p:spPr>
        <p:txBody>
          <a:bodyPr>
            <a:normAutofit/>
          </a:bodyPr>
          <a:lstStyle/>
          <a:p>
            <a:r>
              <a:rPr lang="fr-FR" sz="2800" dirty="0"/>
              <a:t>Objectif spécifique : </a:t>
            </a:r>
            <a:r>
              <a:rPr lang="fr-FR" sz="2400" dirty="0">
                <a:solidFill>
                  <a:schemeClr val="accent3"/>
                </a:solidFill>
                <a:cs typeface="Calibri" pitchFamily="34" charset="0"/>
              </a:rPr>
              <a:t>Développer une recherche appliquée innovante entrepreneuriale.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28728" y="2000240"/>
            <a:ext cx="700089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643050"/>
            <a:ext cx="692948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000" b="1" i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i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4-2 </a:t>
            </a: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 Lancement et mise en œuvre du concours</a:t>
            </a:r>
            <a:r>
              <a:rPr lang="fr-FR" sz="2000" b="1" i="1" dirty="0">
                <a:latin typeface="Calibri" pitchFamily="34" charset="0"/>
                <a:cs typeface="Calibri" pitchFamily="34" charset="0"/>
              </a:rPr>
              <a:t> </a:t>
            </a:r>
            <a:endParaRPr lang="fr-FR" sz="2000" b="1" dirty="0"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clés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A4.2-1 : Communiquer sur le concours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A4.2-2 Etablir  une plateforme pour la gestion de candidatures en ligne.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A4.2-3 : Pré-qualification des projets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A4.2-4 : Appuyer et accompagner  la finalisation du projet pour la phase finale de qualification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A4.2-5  Evaluation selon les critères prédéfinis et détermination des vainqueurs</a:t>
            </a:r>
          </a:p>
          <a:p>
            <a:br>
              <a:rPr lang="fr-FR" sz="2000" b="1" dirty="0">
                <a:latin typeface="Calibri" pitchFamily="34" charset="0"/>
                <a:cs typeface="Calibri" pitchFamily="34" charset="0"/>
              </a:rPr>
            </a:br>
            <a:r>
              <a:rPr lang="fr-FR" sz="2000" b="1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7" name="Picture 2" descr="Sécurité sanitaire des aliments : quels sont les nouveaux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1284973" cy="2071702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428760"/>
          </a:xfrm>
        </p:spPr>
        <p:txBody>
          <a:bodyPr>
            <a:normAutofit/>
          </a:bodyPr>
          <a:lstStyle/>
          <a:p>
            <a:r>
              <a:rPr lang="fr-FR" sz="2800" dirty="0"/>
              <a:t>Objectif spécifique : </a:t>
            </a:r>
            <a:r>
              <a:rPr lang="fr-FR" sz="2400" dirty="0">
                <a:solidFill>
                  <a:schemeClr val="accent3"/>
                </a:solidFill>
              </a:rPr>
              <a:t>Créer un environnement de vie créatif et </a:t>
            </a:r>
            <a:r>
              <a:rPr lang="fr-FR" sz="2400" dirty="0" err="1">
                <a:solidFill>
                  <a:schemeClr val="accent3"/>
                </a:solidFill>
              </a:rPr>
              <a:t>innovatif</a:t>
            </a:r>
            <a:r>
              <a:rPr lang="fr-FR" sz="2400" dirty="0"/>
              <a:t>.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357290" y="2071678"/>
            <a:ext cx="7143800" cy="3643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643050"/>
            <a:ext cx="678661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i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i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Résultat 5-1 :</a:t>
            </a: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Création d’un environnement de vie agréable pour toutes les parties prenantes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endParaRPr lang="fr-FR" sz="2000" b="1" dirty="0"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chemeClr val="accent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Activités clés </a:t>
            </a:r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A5.1-1 : </a:t>
            </a:r>
            <a:r>
              <a:rPr lang="fr-F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développer un fort sentiment d’appartenance. L’accès aux pratiques sportives et L'accès à l’offre culturelle et de loisirs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A5.1-2: les outils de communications numériques permettant de diffuser l'information et de toucher le plus grand nombre de publics.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A5.1-3 : Aménager la salle de lecture à la bibliothèque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822632"/>
            <a:ext cx="1117377" cy="10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8130410" y="5715016"/>
            <a:ext cx="1013590" cy="1142983"/>
          </a:xfrm>
          <a:prstGeom prst="rect">
            <a:avLst/>
          </a:prstGeom>
        </p:spPr>
      </p:pic>
      <p:pic>
        <p:nvPicPr>
          <p:cNvPr id="10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63602"/>
            <a:ext cx="1571604" cy="1194398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34" y="500042"/>
            <a:ext cx="7643866" cy="1428760"/>
          </a:xfrm>
        </p:spPr>
        <p:txBody>
          <a:bodyPr>
            <a:normAutofit/>
          </a:bodyPr>
          <a:lstStyle/>
          <a:p>
            <a:r>
              <a:rPr lang="fr-FR" sz="2800" dirty="0"/>
              <a:t>Objectif spécifique : </a:t>
            </a:r>
            <a:r>
              <a:rPr lang="fr-FR" sz="2400" dirty="0">
                <a:solidFill>
                  <a:schemeClr val="accent3"/>
                </a:solidFill>
              </a:rPr>
              <a:t>Créer un environnement de vie créatif et </a:t>
            </a:r>
            <a:r>
              <a:rPr lang="fr-FR" sz="2400" dirty="0" err="1">
                <a:solidFill>
                  <a:schemeClr val="accent3"/>
                </a:solidFill>
              </a:rPr>
              <a:t>innovatif</a:t>
            </a:r>
            <a:r>
              <a:rPr lang="fr-FR" sz="2400" dirty="0"/>
              <a:t>.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572296" cy="100013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71604" y="1928802"/>
            <a:ext cx="6786578" cy="3500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57356" y="1643050"/>
            <a:ext cx="692948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i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i="1" dirty="0">
              <a:solidFill>
                <a:schemeClr val="accent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Résultat 5-2 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:  Animation d’évènements scientifiques</a:t>
            </a:r>
          </a:p>
          <a:p>
            <a:endParaRPr lang="fr-FR" sz="2000" b="1" dirty="0">
              <a:latin typeface="Calibri" pitchFamily="34" charset="0"/>
              <a:cs typeface="Calibri" pitchFamily="34" charset="0"/>
            </a:endParaRPr>
          </a:p>
          <a:p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Activités </a:t>
            </a:r>
            <a:r>
              <a:rPr lang="fr-FR" sz="2000" b="1" dirty="0" err="1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clès</a:t>
            </a:r>
            <a:endParaRPr lang="fr-F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A5.2-1: Organisation d’évènement scientifique 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A5.2-2: instauration de compétition entre les clubs</a:t>
            </a:r>
          </a:p>
        </p:txBody>
      </p:sp>
      <p:pic>
        <p:nvPicPr>
          <p:cNvPr id="7" name="Image 6" descr="Résultat de recherche d'images pour &quot;image bonne gouvernance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2984"/>
            <a:ext cx="15001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117377" cy="10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8130410" y="5535962"/>
            <a:ext cx="1013590" cy="1142983"/>
          </a:xfrm>
          <a:prstGeom prst="rect">
            <a:avLst/>
          </a:prstGeom>
        </p:spPr>
      </p:pic>
      <p:pic>
        <p:nvPicPr>
          <p:cNvPr id="13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4548"/>
            <a:ext cx="1571604" cy="1194398"/>
          </a:xfrm>
          <a:prstGeom prst="rect">
            <a:avLst/>
          </a:prstGeom>
          <a:noFill/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None/>
            </a:pPr>
            <a:r>
              <a:rPr lang="fr-FR" sz="5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Merci pour votre attention</a:t>
            </a:r>
            <a:endParaRPr lang="fr-FR" sz="5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251128"/>
            <a:ext cx="1117377" cy="10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Universite-de-Sfax.png"/>
          <p:cNvPicPr>
            <a:picLocks noChangeAspect="1"/>
          </p:cNvPicPr>
          <p:nvPr/>
        </p:nvPicPr>
        <p:blipFill>
          <a:blip r:embed="rId3" cstate="print"/>
          <a:srcRect l="9406" t="3442" r="7641" b="5166"/>
          <a:stretch>
            <a:fillRect/>
          </a:stretch>
        </p:blipFill>
        <p:spPr>
          <a:xfrm>
            <a:off x="8130410" y="5143512"/>
            <a:ext cx="1013590" cy="1142983"/>
          </a:xfrm>
          <a:prstGeom prst="rect">
            <a:avLst/>
          </a:prstGeom>
        </p:spPr>
      </p:pic>
      <p:pic>
        <p:nvPicPr>
          <p:cNvPr id="6" name="Picture 9" descr="C:\Users\hp\Desktop\logo 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92098"/>
            <a:ext cx="1571604" cy="1194398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26</a:t>
            </a:fld>
            <a:endParaRPr kumimoji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cs typeface="Arial" panose="020B0604020202020204" pitchFamily="34" charset="0"/>
              </a:rPr>
              <a:t>Contexte général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4000504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5400000">
            <a:off x="4822033" y="1821645"/>
            <a:ext cx="500066" cy="428628"/>
          </a:xfrm>
          <a:prstGeom prst="rightArrow">
            <a:avLst>
              <a:gd name="adj1" fmla="val 62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020" y="2285992"/>
            <a:ext cx="7737948" cy="4572008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>
            <a:off x="1857356" y="1142984"/>
            <a:ext cx="678661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 «</a:t>
            </a:r>
            <a:r>
              <a:rPr lang="fr-FR" sz="2400" b="1" dirty="0" err="1">
                <a:solidFill>
                  <a:srgbClr val="002060"/>
                </a:solidFill>
              </a:rPr>
              <a:t>PromESsE</a:t>
            </a:r>
            <a:r>
              <a:rPr lang="fr-FR" sz="2400" b="1" dirty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5931272"/>
            <a:ext cx="1000132" cy="92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8001024" y="5971901"/>
            <a:ext cx="928694" cy="886099"/>
          </a:xfrm>
          <a:prstGeom prst="rect">
            <a:avLst/>
          </a:prstGeom>
        </p:spPr>
      </p:pic>
      <p:pic>
        <p:nvPicPr>
          <p:cNvPr id="11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895027"/>
            <a:ext cx="1428759" cy="962973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cs typeface="Arial" panose="020B0604020202020204" pitchFamily="34" charset="0"/>
              </a:rPr>
              <a:t>Projet PAQ-DGSE FSS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4000504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43108" y="2000240"/>
            <a:ext cx="6500858" cy="3500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Innovation et Valorisation des Compétences vers une Faculté Intelligente (IN-Com)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5984" y="3286124"/>
            <a:ext cx="6357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822" y="5617922"/>
            <a:ext cx="1403435" cy="1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717989" y="5572140"/>
            <a:ext cx="1140291" cy="1285860"/>
          </a:xfrm>
          <a:prstGeom prst="rect">
            <a:avLst/>
          </a:prstGeom>
        </p:spPr>
      </p:pic>
      <p:pic>
        <p:nvPicPr>
          <p:cNvPr id="9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57827"/>
            <a:ext cx="1973948" cy="1500174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cs typeface="Arial" panose="020B0604020202020204" pitchFamily="34" charset="0"/>
              </a:rPr>
              <a:t>Montage du Projet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285952" y="3857628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" name="Google Shape;107;p2"/>
          <p:cNvCxnSpPr/>
          <p:nvPr/>
        </p:nvCxnSpPr>
        <p:spPr>
          <a:xfrm rot="16200000" flipV="1">
            <a:off x="2201841" y="84120"/>
            <a:ext cx="3295655" cy="7127896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9" name="Google Shape;104;p2"/>
          <p:cNvSpPr/>
          <p:nvPr/>
        </p:nvSpPr>
        <p:spPr>
          <a:xfrm>
            <a:off x="3428992" y="3071810"/>
            <a:ext cx="2670189" cy="36194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Proposition finale</a:t>
            </a:r>
            <a:endParaRPr/>
          </a:p>
        </p:txBody>
      </p:sp>
      <p:sp>
        <p:nvSpPr>
          <p:cNvPr id="10" name="Google Shape;105;p2"/>
          <p:cNvSpPr>
            <a:spLocks noChangeArrowheads="1"/>
          </p:cNvSpPr>
          <p:nvPr/>
        </p:nvSpPr>
        <p:spPr bwMode="auto">
          <a:xfrm>
            <a:off x="5643570" y="3929066"/>
            <a:ext cx="314327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/>
            <a:r>
              <a:rPr lang="fr-FR" sz="1600" b="1" dirty="0">
                <a:solidFill>
                  <a:srgbClr val="3F3F3F"/>
                </a:solidFill>
                <a:cs typeface="Arial" pitchFamily="34" charset="0"/>
                <a:sym typeface="Arial" pitchFamily="34" charset="0"/>
              </a:rPr>
              <a:t>Ateliers avec les parties prenantes</a:t>
            </a:r>
          </a:p>
        </p:txBody>
      </p:sp>
      <p:sp>
        <p:nvSpPr>
          <p:cNvPr id="11" name="Google Shape;106;p2"/>
          <p:cNvSpPr/>
          <p:nvPr/>
        </p:nvSpPr>
        <p:spPr>
          <a:xfrm>
            <a:off x="4500562" y="3500438"/>
            <a:ext cx="2360615" cy="3571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Analyse SWOT</a:t>
            </a:r>
            <a:endParaRPr lang="fr-FR" sz="1600" dirty="0"/>
          </a:p>
        </p:txBody>
      </p:sp>
      <p:sp>
        <p:nvSpPr>
          <p:cNvPr id="13" name="Google Shape;121;p2"/>
          <p:cNvSpPr>
            <a:spLocks noChangeArrowheads="1"/>
          </p:cNvSpPr>
          <p:nvPr/>
        </p:nvSpPr>
        <p:spPr bwMode="auto">
          <a:xfrm>
            <a:off x="7215206" y="4786322"/>
            <a:ext cx="2124075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/>
            <a:r>
              <a:rPr lang="fr-FR" sz="1600" b="1" dirty="0">
                <a:solidFill>
                  <a:srgbClr val="3F3F3F"/>
                </a:solidFill>
                <a:cs typeface="Arial" pitchFamily="34" charset="0"/>
                <a:sym typeface="Arial" pitchFamily="34" charset="0"/>
              </a:rPr>
              <a:t>Note conceptuelle</a:t>
            </a:r>
          </a:p>
        </p:txBody>
      </p:sp>
      <p:sp>
        <p:nvSpPr>
          <p:cNvPr id="14" name="Google Shape;122;p2"/>
          <p:cNvSpPr>
            <a:spLocks noChangeArrowheads="1"/>
          </p:cNvSpPr>
          <p:nvPr/>
        </p:nvSpPr>
        <p:spPr bwMode="auto">
          <a:xfrm>
            <a:off x="7929586" y="5357826"/>
            <a:ext cx="1428761" cy="3571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marL="12700" algn="ctr"/>
            <a:r>
              <a:rPr lang="fr-FR" sz="1600" b="1" dirty="0">
                <a:solidFill>
                  <a:srgbClr val="3F3F3F"/>
                </a:solidFill>
                <a:cs typeface="Arial" pitchFamily="34" charset="0"/>
                <a:sym typeface="Arial" pitchFamily="34" charset="0"/>
              </a:rPr>
              <a:t>Démarrage</a:t>
            </a:r>
            <a:endParaRPr lang="fr-FR" dirty="0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571604" y="3143248"/>
            <a:ext cx="1395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700" algn="ctr">
              <a:defRPr/>
            </a:pPr>
            <a:r>
              <a:rPr lang="fr-FR" sz="1600" b="1" dirty="0">
                <a:solidFill>
                  <a:schemeClr val="accent3"/>
                </a:solidFill>
                <a:cs typeface="Arial" pitchFamily="34" charset="0"/>
                <a:sym typeface="Arial" pitchFamily="34" charset="0"/>
              </a:rPr>
              <a:t>Février 2020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714612" y="3714752"/>
            <a:ext cx="1395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700" algn="ctr">
              <a:defRPr/>
            </a:pPr>
            <a:r>
              <a:rPr lang="fr-FR" sz="1600" b="1" dirty="0">
                <a:solidFill>
                  <a:schemeClr val="accent3"/>
                </a:solidFill>
                <a:cs typeface="Arial" pitchFamily="34" charset="0"/>
                <a:sym typeface="Arial" pitchFamily="34" charset="0"/>
              </a:rPr>
              <a:t>Février 2020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57620" y="4214818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700" algn="ctr">
              <a:defRPr/>
            </a:pPr>
            <a:r>
              <a:rPr lang="fr-FR" sz="1600" b="1" dirty="0">
                <a:solidFill>
                  <a:schemeClr val="accent3"/>
                </a:solidFill>
                <a:cs typeface="Arial" pitchFamily="34" charset="0"/>
                <a:sym typeface="Arial" pitchFamily="34" charset="0"/>
              </a:rPr>
              <a:t>Janvier 2020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000628" y="4929198"/>
            <a:ext cx="1712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700" algn="ctr">
              <a:defRPr/>
            </a:pPr>
            <a:r>
              <a:rPr lang="fr-FR" sz="1600" b="1" dirty="0">
                <a:solidFill>
                  <a:schemeClr val="accent3"/>
                </a:solidFill>
                <a:cs typeface="Arial" pitchFamily="34" charset="0"/>
                <a:sym typeface="Arial" pitchFamily="34" charset="0"/>
              </a:rPr>
              <a:t>Novembre 2019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6072198" y="5429264"/>
            <a:ext cx="1498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700" algn="ctr">
              <a:defRPr/>
            </a:pPr>
            <a:r>
              <a:rPr lang="fr-FR" sz="1600" b="1" dirty="0">
                <a:solidFill>
                  <a:schemeClr val="accent3"/>
                </a:solidFill>
                <a:cs typeface="Arial" pitchFamily="34" charset="0"/>
                <a:sym typeface="Arial" pitchFamily="34" charset="0"/>
              </a:rPr>
              <a:t>Octobre 2019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-357222" y="2071678"/>
            <a:ext cx="1428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algn="ctr">
              <a:defRPr/>
            </a:pPr>
            <a:r>
              <a:rPr lang="fr-FR" sz="1600" b="1" dirty="0">
                <a:solidFill>
                  <a:schemeClr val="accent3"/>
                </a:solidFill>
                <a:cs typeface="Arial" pitchFamily="34" charset="0"/>
                <a:sym typeface="Arial" pitchFamily="34" charset="0"/>
              </a:rPr>
              <a:t>Mars 2021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21" name="Flèche vers le haut 20"/>
          <p:cNvSpPr/>
          <p:nvPr/>
        </p:nvSpPr>
        <p:spPr>
          <a:xfrm rot="17612438">
            <a:off x="386614" y="1055434"/>
            <a:ext cx="360362" cy="1079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571472" y="2643182"/>
            <a:ext cx="1497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700" algn="ctr">
              <a:defRPr/>
            </a:pPr>
            <a:r>
              <a:rPr lang="fr-FR" sz="1600" b="1" dirty="0">
                <a:solidFill>
                  <a:schemeClr val="accent3"/>
                </a:solidFill>
                <a:cs typeface="Arial" pitchFamily="34" charset="0"/>
                <a:sym typeface="Arial" pitchFamily="34" charset="0"/>
              </a:rPr>
              <a:t>Octobre 2020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27" name="Google Shape;104;p2"/>
          <p:cNvSpPr/>
          <p:nvPr/>
        </p:nvSpPr>
        <p:spPr>
          <a:xfrm>
            <a:off x="2428860" y="2500306"/>
            <a:ext cx="3786214" cy="38576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r>
              <a:rPr lang="fr-FR" sz="1600" b="1" dirty="0">
                <a:solidFill>
                  <a:srgbClr val="3F3F3F"/>
                </a:solidFill>
                <a:cs typeface="Arial" pitchFamily="34" charset="0"/>
                <a:sym typeface="Arial" pitchFamily="34" charset="0"/>
              </a:rPr>
              <a:t>Acceptation de la proposition</a:t>
            </a:r>
            <a:endParaRPr lang="fr-FR" sz="1600" dirty="0"/>
          </a:p>
        </p:txBody>
      </p:sp>
      <p:sp>
        <p:nvSpPr>
          <p:cNvPr id="28" name="Google Shape;104;p2"/>
          <p:cNvSpPr/>
          <p:nvPr/>
        </p:nvSpPr>
        <p:spPr>
          <a:xfrm>
            <a:off x="1214414" y="1857364"/>
            <a:ext cx="4857784" cy="38576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r>
              <a:rPr lang="fr-FR" sz="1600" b="1" dirty="0">
                <a:solidFill>
                  <a:srgbClr val="3F3F3F"/>
                </a:solidFill>
                <a:cs typeface="Arial" pitchFamily="34" charset="0"/>
                <a:sym typeface="Arial" pitchFamily="34" charset="0"/>
              </a:rPr>
              <a:t>Déblocage des fonds et démarrage du projet</a:t>
            </a:r>
            <a:endParaRPr lang="fr-FR" sz="1600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829355"/>
            <a:ext cx="914829" cy="84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7858148" y="5748893"/>
            <a:ext cx="692393" cy="780784"/>
          </a:xfrm>
          <a:prstGeom prst="rect">
            <a:avLst/>
          </a:prstGeom>
        </p:spPr>
      </p:pic>
      <p:pic>
        <p:nvPicPr>
          <p:cNvPr id="25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5" y="5695534"/>
            <a:ext cx="1357322" cy="914825"/>
          </a:xfrm>
          <a:prstGeom prst="rect">
            <a:avLst/>
          </a:prstGeom>
          <a:noFill/>
        </p:spPr>
      </p:pic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08" y="0"/>
            <a:ext cx="6643734" cy="7143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exécutif du projet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4000504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786314" y="642912"/>
          <a:ext cx="4357686" cy="662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Mabrouk 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Chaabane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+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Ezzeddine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Ben Massoud+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Hafedh</a:t>
                      </a:r>
                      <a:r>
                        <a:rPr lang="fr-FR" sz="1200" baseline="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baseline="0" dirty="0" err="1">
                          <a:latin typeface="Times New Roman"/>
                          <a:ea typeface="Times New Roman"/>
                          <a:cs typeface="Arial"/>
                        </a:rPr>
                        <a:t>ElfKi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Vice Doyen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Ezzeddine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Ben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Massoud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Biologie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Lotfi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Abdelkefi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Service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achat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Abdellatif Feki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Service finance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Leila Benjemaa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Service finance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Sami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Bellassouad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Service finance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Anna Turki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Activités sportives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Samir Guermazi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Physique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4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Raja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Zaghden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Secrétaire générale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Mohamed  Hbaieb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Directeur Ecole Doctorale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Adel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Alimi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IEEE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Hedi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Tmar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DJAGORA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Ismail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Baklouti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STE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Sustainable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Energy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Company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(SENCOM)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Maher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Mnif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Professeur FSS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Amine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Elleuch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Professeur FSS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63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Hala Ben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Hamda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Présidente d’une association culturelle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2" y="642915"/>
          <a:ext cx="4492628" cy="655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1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Hamadi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Khemakhem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+Mabrouk</a:t>
                      </a:r>
                      <a:r>
                        <a:rPr lang="fr-FR" sz="1200" baseline="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baseline="0" dirty="0" err="1">
                          <a:latin typeface="Times New Roman"/>
                          <a:ea typeface="Times New Roman"/>
                          <a:cs typeface="Arial"/>
                        </a:rPr>
                        <a:t>Chhabane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Doyen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Ines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Ellouze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 +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Adel</a:t>
                      </a:r>
                      <a:r>
                        <a:rPr lang="fr-FR" sz="1200" baseline="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200" baseline="0" dirty="0" err="1">
                          <a:latin typeface="Times New Roman"/>
                          <a:ea typeface="Times New Roman"/>
                          <a:cs typeface="Arial"/>
                        </a:rPr>
                        <a:t>Rigane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Directrice des Stages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Raja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Zaghden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+Ali </a:t>
                      </a: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Rahmouni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Secrétaire générale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Slim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Salhi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Chimie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Anouar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Njeh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Physique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Mahmoud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Ghorbel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Informatique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Zied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Ouerda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Informatique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Mohamed Ben Aouicha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Informatique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Radhouan  Gdoura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Biologie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Khaled Walha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Chimie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Ramzi Maalej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Physique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Khemakhem Bassem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Biologie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Md Habib Kamoun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Informatique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Madhioub Hanen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Administration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Ramzi Rekik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Service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scolarité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Mohamed Dammak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Physique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latin typeface="Times New Roman"/>
                          <a:ea typeface="Times New Roman"/>
                          <a:cs typeface="Arial"/>
                        </a:rPr>
                        <a:t>Nejmeddine</a:t>
                      </a:r>
                      <a:r>
                        <a:rPr lang="fr-FR" sz="1200" baseline="0" dirty="0">
                          <a:latin typeface="Times New Roman"/>
                          <a:ea typeface="Times New Roman"/>
                          <a:cs typeface="Arial"/>
                        </a:rPr>
                        <a:t> Abdelmoula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Physique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</a:rPr>
              <a:t>Domaines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571604" y="3857628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5072074"/>
            <a:ext cx="2419350" cy="10001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257" tIns="60960" rIns="60960" bIns="6096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2400" b="1" i="1" dirty="0"/>
              <a:t>Vie Universitaire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357290" y="1071546"/>
            <a:ext cx="3287713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257" tIns="60960" rIns="60960" bIns="6096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fr-FR" sz="2400" b="1" i="1" dirty="0"/>
              <a:t>Capacité de Gestion et Gouvernance</a:t>
            </a:r>
            <a:endParaRPr lang="fr-FR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oogle Shape;1269;p44"/>
          <p:cNvGrpSpPr>
            <a:grpSpLocks/>
          </p:cNvGrpSpPr>
          <p:nvPr/>
        </p:nvGrpSpPr>
        <p:grpSpPr bwMode="auto">
          <a:xfrm>
            <a:off x="3857620" y="2357430"/>
            <a:ext cx="3238500" cy="3127375"/>
            <a:chOff x="4477508" y="2479943"/>
            <a:chExt cx="3236986" cy="3126895"/>
          </a:xfrm>
        </p:grpSpPr>
        <p:sp>
          <p:nvSpPr>
            <p:cNvPr id="10" name="Google Shape;1270;p44"/>
            <p:cNvSpPr>
              <a:spLocks noChangeArrowheads="1"/>
            </p:cNvSpPr>
            <p:nvPr/>
          </p:nvSpPr>
          <p:spPr bwMode="auto">
            <a:xfrm>
              <a:off x="5085731" y="2479943"/>
              <a:ext cx="2020538" cy="1216446"/>
            </a:xfrm>
            <a:custGeom>
              <a:avLst/>
              <a:gdLst>
                <a:gd name="T0" fmla="*/ 0 w 1866900"/>
                <a:gd name="T1" fmla="*/ 0 h 1123950"/>
                <a:gd name="T2" fmla="*/ 1866900 w 1866900"/>
                <a:gd name="T3" fmla="*/ 1123950 h 1123950"/>
              </a:gdLst>
              <a:ahLst/>
              <a:cxnLst/>
              <a:rect l="T0" t="T1" r="T2" b="T3"/>
              <a:pathLst>
                <a:path w="1866900" h="1123950" extrusionOk="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fr-FR" sz="180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1" name="Google Shape;1271;p44"/>
            <p:cNvSpPr>
              <a:spLocks noChangeArrowheads="1"/>
            </p:cNvSpPr>
            <p:nvPr/>
          </p:nvSpPr>
          <p:spPr bwMode="auto">
            <a:xfrm>
              <a:off x="4477508" y="3574200"/>
              <a:ext cx="1618493" cy="1938067"/>
            </a:xfrm>
            <a:custGeom>
              <a:avLst/>
              <a:gdLst>
                <a:gd name="T0" fmla="*/ 0 w 1495425"/>
                <a:gd name="T1" fmla="*/ 0 h 1790700"/>
                <a:gd name="T2" fmla="*/ 1495425 w 1495425"/>
                <a:gd name="T3" fmla="*/ 1790700 h 1790700"/>
              </a:gdLst>
              <a:ahLst/>
              <a:cxnLst/>
              <a:rect l="T0" t="T1" r="T2" b="T3"/>
              <a:pathLst>
                <a:path w="1495425" h="1790700" extrusionOk="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fr-FR" sz="180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3" name="Google Shape;1272;p44"/>
            <p:cNvSpPr>
              <a:spLocks noChangeArrowheads="1"/>
            </p:cNvSpPr>
            <p:nvPr/>
          </p:nvSpPr>
          <p:spPr bwMode="auto">
            <a:xfrm>
              <a:off x="6096001" y="3574200"/>
              <a:ext cx="1618493" cy="1938067"/>
            </a:xfrm>
            <a:custGeom>
              <a:avLst/>
              <a:gdLst>
                <a:gd name="T0" fmla="*/ 0 w 1495425"/>
                <a:gd name="T1" fmla="*/ 0 h 1790700"/>
                <a:gd name="T2" fmla="*/ 1495425 w 1495425"/>
                <a:gd name="T3" fmla="*/ 1790700 h 1790700"/>
              </a:gdLst>
              <a:ahLst/>
              <a:cxnLst/>
              <a:rect l="T0" t="T1" r="T2" b="T3"/>
              <a:pathLst>
                <a:path w="1495425" h="1790700" extrusionOk="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fr-FR" sz="180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4" name="Google Shape;1273;p44"/>
            <p:cNvGrpSpPr>
              <a:grpSpLocks/>
            </p:cNvGrpSpPr>
            <p:nvPr/>
          </p:nvGrpSpPr>
          <p:grpSpPr bwMode="auto">
            <a:xfrm>
              <a:off x="5071319" y="3500521"/>
              <a:ext cx="2024642" cy="2106317"/>
              <a:chOff x="5071319" y="3500521"/>
              <a:chExt cx="2024642" cy="2106317"/>
            </a:xfrm>
          </p:grpSpPr>
          <p:sp>
            <p:nvSpPr>
              <p:cNvPr id="15" name="Google Shape;1274;p44"/>
              <p:cNvSpPr/>
              <p:nvPr/>
            </p:nvSpPr>
            <p:spPr>
              <a:xfrm>
                <a:off x="5088410" y="3500548"/>
                <a:ext cx="999657" cy="917434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847725" extrusionOk="0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275;p44"/>
              <p:cNvSpPr>
                <a:spLocks noChangeArrowheads="1"/>
              </p:cNvSpPr>
              <p:nvPr/>
            </p:nvSpPr>
            <p:spPr bwMode="auto">
              <a:xfrm>
                <a:off x="6096001" y="3500521"/>
                <a:ext cx="999960" cy="917489"/>
              </a:xfrm>
              <a:custGeom>
                <a:avLst/>
                <a:gdLst>
                  <a:gd name="T0" fmla="*/ 0 w 923925"/>
                  <a:gd name="T1" fmla="*/ 0 h 847725"/>
                  <a:gd name="T2" fmla="*/ 923925 w 923925"/>
                  <a:gd name="T3" fmla="*/ 847725 h 847725"/>
                </a:gdLst>
                <a:ahLst/>
                <a:cxnLst/>
                <a:rect l="T0" t="T1" r="T2" b="T3"/>
                <a:pathLst>
                  <a:path w="923925" h="847725" extrusionOk="0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fr-FR" sz="180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17" name="Google Shape;1276;p44"/>
              <p:cNvSpPr>
                <a:spLocks noChangeArrowheads="1"/>
              </p:cNvSpPr>
              <p:nvPr/>
            </p:nvSpPr>
            <p:spPr bwMode="auto">
              <a:xfrm rot="3386032">
                <a:off x="5107400" y="4746047"/>
                <a:ext cx="824710" cy="896871"/>
              </a:xfrm>
              <a:custGeom>
                <a:avLst/>
                <a:gdLst>
                  <a:gd name="T0" fmla="*/ 0 w 762000"/>
                  <a:gd name="T1" fmla="*/ 0 h 828675"/>
                  <a:gd name="T2" fmla="*/ 762000 w 762000"/>
                  <a:gd name="T3" fmla="*/ 828675 h 828675"/>
                </a:gdLst>
                <a:ahLst/>
                <a:cxnLst/>
                <a:rect l="T0" t="T1" r="T2" b="T3"/>
                <a:pathLst>
                  <a:path w="762000" h="828675" extrusionOk="0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fr-FR" sz="180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sp>
        <p:nvSpPr>
          <p:cNvPr id="19" name="Google Shape;1291;p44"/>
          <p:cNvSpPr/>
          <p:nvPr/>
        </p:nvSpPr>
        <p:spPr>
          <a:xfrm>
            <a:off x="3071802" y="1714488"/>
            <a:ext cx="4926013" cy="4583112"/>
          </a:xfrm>
          <a:prstGeom prst="donut">
            <a:avLst>
              <a:gd name="adj" fmla="val 2462"/>
            </a:avLst>
          </a:prstGeom>
          <a:solidFill>
            <a:srgbClr val="D8D8D8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143504" y="6076950"/>
            <a:ext cx="782637" cy="781050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7215206" y="1214422"/>
            <a:ext cx="1928795" cy="1000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257" tIns="60960" rIns="60960" bIns="6096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buClr>
                <a:srgbClr val="2DA2BF"/>
              </a:buClr>
              <a:buSzPct val="80000"/>
              <a:buFont typeface="Wingdings 2" pitchFamily="18" charset="2"/>
              <a:buNone/>
              <a:defRPr/>
            </a:pPr>
            <a:r>
              <a:rPr lang="fr-FR" sz="2400" b="1" i="1" dirty="0"/>
              <a:t>Formation &amp; Employabilité</a:t>
            </a:r>
            <a:endParaRPr lang="fr-FR" altLang="fr-FR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056169" y="1431925"/>
            <a:ext cx="782637" cy="781050"/>
          </a:xfrm>
          <a:prstGeom prst="ellipse">
            <a:avLst/>
          </a:prstGeom>
        </p:spPr>
        <p:style>
          <a:lnRef idx="1">
            <a:schemeClr val="accent2">
              <a:hueOff val="-6721063"/>
              <a:satOff val="2923"/>
              <a:lumOff val="85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429388" y="5715016"/>
            <a:ext cx="2341557" cy="625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96257" tIns="60960" rIns="60960" bIns="6096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buClr>
                <a:srgbClr val="2DA2BF"/>
              </a:buClr>
              <a:buSzPct val="80000"/>
              <a:buFont typeface="Wingdings 2" pitchFamily="18" charset="2"/>
              <a:buNone/>
              <a:defRPr/>
            </a:pPr>
            <a:r>
              <a:rPr lang="fr-FR" sz="2400" b="1" i="1" dirty="0"/>
              <a:t>Recherche et innovation</a:t>
            </a:r>
          </a:p>
        </p:txBody>
      </p:sp>
      <p:sp>
        <p:nvSpPr>
          <p:cNvPr id="24" name="Ellipse 23"/>
          <p:cNvSpPr/>
          <p:nvPr/>
        </p:nvSpPr>
        <p:spPr>
          <a:xfrm>
            <a:off x="2627294" y="3717925"/>
            <a:ext cx="782637" cy="781050"/>
          </a:xfrm>
          <a:prstGeom prst="ellipse">
            <a:avLst/>
          </a:prstGeom>
        </p:spPr>
        <p:style>
          <a:lnRef idx="1">
            <a:schemeClr val="accent2">
              <a:hueOff val="-13442126"/>
              <a:satOff val="5846"/>
              <a:lumOff val="170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Ellipse 24"/>
          <p:cNvSpPr/>
          <p:nvPr/>
        </p:nvSpPr>
        <p:spPr>
          <a:xfrm>
            <a:off x="7500958" y="3571876"/>
            <a:ext cx="781050" cy="781050"/>
          </a:xfrm>
          <a:prstGeom prst="ellipse">
            <a:avLst/>
          </a:prstGeom>
        </p:spPr>
        <p:style>
          <a:lnRef idx="1">
            <a:schemeClr val="accent2">
              <a:hueOff val="-20163188"/>
              <a:satOff val="8769"/>
              <a:lumOff val="255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Google Shape;1295;p44"/>
          <p:cNvSpPr/>
          <p:nvPr/>
        </p:nvSpPr>
        <p:spPr>
          <a:xfrm flipH="1">
            <a:off x="5319694" y="1700212"/>
            <a:ext cx="287337" cy="2873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ZoneTexte 31"/>
          <p:cNvSpPr txBox="1">
            <a:spLocks noChangeArrowheads="1"/>
          </p:cNvSpPr>
          <p:nvPr/>
        </p:nvSpPr>
        <p:spPr bwMode="auto">
          <a:xfrm>
            <a:off x="7719994" y="3876675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ZoneTexte 32"/>
          <p:cNvSpPr txBox="1">
            <a:spLocks noChangeArrowheads="1"/>
          </p:cNvSpPr>
          <p:nvPr/>
        </p:nvSpPr>
        <p:spPr bwMode="auto">
          <a:xfrm>
            <a:off x="5299056" y="6143625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ZoneTexte 33"/>
          <p:cNvSpPr txBox="1">
            <a:spLocks noChangeArrowheads="1"/>
          </p:cNvSpPr>
          <p:nvPr/>
        </p:nvSpPr>
        <p:spPr bwMode="auto">
          <a:xfrm>
            <a:off x="2890819" y="3929062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Google Shape;1295;p44"/>
          <p:cNvSpPr/>
          <p:nvPr/>
        </p:nvSpPr>
        <p:spPr>
          <a:xfrm flipH="1">
            <a:off x="7786710" y="3929066"/>
            <a:ext cx="287337" cy="2873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295;p44"/>
          <p:cNvSpPr/>
          <p:nvPr/>
        </p:nvSpPr>
        <p:spPr>
          <a:xfrm flipH="1">
            <a:off x="2857488" y="4000504"/>
            <a:ext cx="285752" cy="2143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295;p44"/>
          <p:cNvSpPr/>
          <p:nvPr/>
        </p:nvSpPr>
        <p:spPr>
          <a:xfrm flipH="1">
            <a:off x="5429256" y="6286520"/>
            <a:ext cx="287337" cy="2873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895975"/>
            <a:ext cx="1038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Universite-de-Sfax.png"/>
          <p:cNvPicPr>
            <a:picLocks noChangeAspect="1"/>
          </p:cNvPicPr>
          <p:nvPr/>
        </p:nvPicPr>
        <p:blipFill>
          <a:blip r:embed="rId4" cstate="print"/>
          <a:srcRect l="9406" t="3442" r="7641" b="5166"/>
          <a:stretch>
            <a:fillRect/>
          </a:stretch>
        </p:blipFill>
        <p:spPr>
          <a:xfrm>
            <a:off x="8143900" y="214290"/>
            <a:ext cx="785786" cy="886099"/>
          </a:xfrm>
          <a:prstGeom prst="rect">
            <a:avLst/>
          </a:prstGeom>
        </p:spPr>
      </p:pic>
      <p:pic>
        <p:nvPicPr>
          <p:cNvPr id="35" name="Picture 9" descr="C:\Users\hp\Desktop\logo 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1540403" cy="1038220"/>
          </a:xfrm>
          <a:prstGeom prst="rect">
            <a:avLst/>
          </a:prstGeom>
          <a:noFill/>
        </p:spPr>
      </p:pic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cs typeface="Arial" panose="020B0604020202020204" pitchFamily="34" charset="0"/>
              </a:rPr>
              <a:t>Objectif général/global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4000504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14546" y="1500174"/>
            <a:ext cx="6429420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Approche participative proactive et digitale pour une formation innovante qui insert : </a:t>
            </a:r>
            <a:endParaRPr lang="fr-FR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5984" y="3071810"/>
            <a:ext cx="650085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s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agit de doter la FSS d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de gouvernance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adapt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 termes de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proactivit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de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redevabilit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qui favorise une r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volution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qui soit, tout d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abord, une source prometteuse 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renouvellement des p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dagogies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de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rescence de ressources propres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et, plus encore, de transformation des parcours de formation, en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quation avec les attentes des individus et des entreprises.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4" descr="Enjeux Png 4 » PNG Image #1861347 - PNG Images - PNG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895975"/>
            <a:ext cx="1038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8001024" y="196014"/>
            <a:ext cx="928694" cy="1047251"/>
          </a:xfrm>
          <a:prstGeom prst="rect">
            <a:avLst/>
          </a:prstGeom>
        </p:spPr>
      </p:pic>
      <p:pic>
        <p:nvPicPr>
          <p:cNvPr id="10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40103"/>
            <a:ext cx="1714480" cy="1155547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64386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cs typeface="Arial" panose="020B0604020202020204" pitchFamily="34" charset="0"/>
              </a:rPr>
              <a:t>Objectifs Spécifiques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071670" y="4000504"/>
            <a:ext cx="6858048" cy="2428892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5984" y="1500174"/>
            <a:ext cx="6429420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400" dirty="0">
                <a:latin typeface="Calibri" pitchFamily="34" charset="0"/>
                <a:cs typeface="Calibri" pitchFamily="34" charset="0"/>
              </a:rPr>
              <a:t>1-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Renforcer le système de mangement de la Qualité pour l’accréditation des formations </a:t>
            </a:r>
            <a:endParaRPr lang="fr-F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85984" y="3071810"/>
            <a:ext cx="6429420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400" dirty="0">
                <a:latin typeface="Calibri" pitchFamily="34" charset="0"/>
                <a:cs typeface="Calibri" pitchFamily="34" charset="0"/>
              </a:rPr>
              <a:t>2-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Générer des ressources propres pour améliorer l’autonomie de la FSS  </a:t>
            </a:r>
            <a:endParaRPr lang="fr-F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285984" y="4643446"/>
            <a:ext cx="6357982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400" dirty="0">
                <a:latin typeface="Calibri" pitchFamily="34" charset="0"/>
                <a:cs typeface="Calibri" pitchFamily="34" charset="0"/>
              </a:rPr>
              <a:t>3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- Moderniser les cursus pour une meilleure employabilité  </a:t>
            </a:r>
            <a:endParaRPr lang="fr-F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4" descr="Enjeux Png 4 » PNG Image #1861347 - PNG Images - PNG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429264"/>
            <a:ext cx="1192418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Universite-de-Sfax.png"/>
          <p:cNvPicPr>
            <a:picLocks noChangeAspect="1"/>
          </p:cNvPicPr>
          <p:nvPr/>
        </p:nvPicPr>
        <p:blipFill>
          <a:blip r:embed="rId5" cstate="print"/>
          <a:srcRect l="9406" t="3442" r="7641" b="5166"/>
          <a:stretch>
            <a:fillRect/>
          </a:stretch>
        </p:blipFill>
        <p:spPr>
          <a:xfrm>
            <a:off x="7836571" y="71438"/>
            <a:ext cx="950239" cy="1071546"/>
          </a:xfrm>
          <a:prstGeom prst="rect">
            <a:avLst/>
          </a:prstGeom>
        </p:spPr>
      </p:pic>
      <p:pic>
        <p:nvPicPr>
          <p:cNvPr id="13" name="Picture 9" descr="C:\Users\hp\Desktop\logo 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8868"/>
            <a:ext cx="1643042" cy="1107398"/>
          </a:xfrm>
          <a:prstGeom prst="rect">
            <a:avLst/>
          </a:prstGeom>
          <a:noFill/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1036</TotalTime>
  <Words>1433</Words>
  <Application>Microsoft Office PowerPoint</Application>
  <PresentationFormat>Affichage à l'écran (4:3)</PresentationFormat>
  <Paragraphs>311</Paragraphs>
  <Slides>26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Montserrat</vt:lpstr>
      <vt:lpstr>Times New Roman</vt:lpstr>
      <vt:lpstr>Wingdings</vt:lpstr>
      <vt:lpstr>Wingdings 2</vt:lpstr>
      <vt:lpstr>Default Theme</vt:lpstr>
      <vt:lpstr>République Tunisienne Ministère de l’Enseignement supérieur et de la Recherche Scientifique Université de Sfax Faculté des sciences de Sfax </vt:lpstr>
      <vt:lpstr>Contexte général</vt:lpstr>
      <vt:lpstr>Contexte général</vt:lpstr>
      <vt:lpstr>Projet PAQ-DGSE FSS</vt:lpstr>
      <vt:lpstr>Montage du Projet</vt:lpstr>
      <vt:lpstr>Comité exécutif du projet</vt:lpstr>
      <vt:lpstr>Domaines</vt:lpstr>
      <vt:lpstr>Objectif général/global</vt:lpstr>
      <vt:lpstr>Objectifs Spécifiques</vt:lpstr>
      <vt:lpstr>Objectifs Spécifiques</vt:lpstr>
      <vt:lpstr>Allocation </vt:lpstr>
      <vt:lpstr>Objectif spécifique : Renforcer le système de mangement de la Qualité pour l’accréditation des formations</vt:lpstr>
      <vt:lpstr>Objectif spécifique : Renforcer le système de mangement de la Qualité pour l’accréditation des formations</vt:lpstr>
      <vt:lpstr>Objectif spécifique : Renforcer le système de mangement de la Qualité pour l’accréditation des formations</vt:lpstr>
      <vt:lpstr>Objectif spécifique : Renforcer le système de mangement de la Qualité pour l’accréditation des formations</vt:lpstr>
      <vt:lpstr>Objectif spécifique : Renforcer le système de mangement de la Qualité pour l’accréditation des formations</vt:lpstr>
      <vt:lpstr>Objectif spécifique : Renforcer le système de mangement de la Qualité pour l’accréditation des formations</vt:lpstr>
      <vt:lpstr>Objectif spécifique :  Générer des ressources propres pour améliorer l’autonomie de la FSS </vt:lpstr>
      <vt:lpstr>Objectif spécifique :  Générer des ressources propres pour améliorer l’autonomie de la FSS </vt:lpstr>
      <vt:lpstr>Objectif spécifique :  Moderniser les cursus pour une meilleure employabilité </vt:lpstr>
      <vt:lpstr>Objectif spécifique :  Moderniser les cursus pour une meilleure employabilité </vt:lpstr>
      <vt:lpstr>Objectif spécifique : Développer une recherche appliquée innovante entrepreneuriale.</vt:lpstr>
      <vt:lpstr>Objectif spécifique : Développer une recherche appliquée innovante entrepreneuriale.</vt:lpstr>
      <vt:lpstr>Objectif spécifique : Créer un environnement de vie créatif et innovatif.</vt:lpstr>
      <vt:lpstr>Objectif spécifique : Créer un environnement de vie créatif et innovatif.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missaoui leila</cp:lastModifiedBy>
  <cp:revision>61</cp:revision>
  <dcterms:created xsi:type="dcterms:W3CDTF">2021-11-07T15:04:37Z</dcterms:created>
  <dcterms:modified xsi:type="dcterms:W3CDTF">2022-01-31T08:51:47Z</dcterms:modified>
</cp:coreProperties>
</file>